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
      <p:font typeface="Roboto Condense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RobotoCondensed-bold.fntdata"/><Relationship Id="rId23" Type="http://schemas.openxmlformats.org/officeDocument/2006/relationships/font" Target="fonts/RobotoCondense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Condensed-boldItalic.fntdata"/><Relationship Id="rId25" Type="http://schemas.openxmlformats.org/officeDocument/2006/relationships/font" Target="fonts/RobotoCondense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font" Target="fonts/RobotoSlab-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701780e8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e701780e8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e0af3c173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e0af3c173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0af3c173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0af3c173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80460297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80460297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94fb882d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94fb882d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0af3c173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0af3c173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94fb882d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94fb882d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701780e8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701780e8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701780e84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701780e8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94fb882d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94fb882d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sp>
        <p:nvSpPr>
          <p:cNvPr id="26" name="Google Shape;26;p4"/>
          <p:cNvSpPr txBox="1"/>
          <p:nvPr>
            <p:ph type="title"/>
          </p:nvPr>
        </p:nvSpPr>
        <p:spPr>
          <a:xfrm>
            <a:off x="364950" y="197775"/>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32" name="Google Shape;32;p4"/>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41" name="Google Shape;41;p5"/>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pic>
        <p:nvPicPr>
          <p:cNvPr id="42" name="Google Shape;42;p5"/>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6"/>
          <p:cNvSpPr txBox="1"/>
          <p:nvPr>
            <p:ph idx="1" type="body"/>
          </p:nvPr>
        </p:nvSpPr>
        <p:spPr>
          <a:xfrm>
            <a:off x="311700" y="100007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
        <p:nvSpPr>
          <p:cNvPr id="52" name="Google Shape;52;p6"/>
          <p:cNvSpPr txBox="1"/>
          <p:nvPr>
            <p:ph idx="2" type="body"/>
          </p:nvPr>
        </p:nvSpPr>
        <p:spPr>
          <a:xfrm>
            <a:off x="4635275" y="97502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53" name="Google Shape;53;p6"/>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8"/>
          <p:cNvSpPr txBox="1"/>
          <p:nvPr>
            <p:ph type="title"/>
          </p:nvPr>
        </p:nvSpPr>
        <p:spPr>
          <a:xfrm>
            <a:off x="5144100" y="175650"/>
            <a:ext cx="39999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
        <p:nvSpPr>
          <p:cNvPr id="61" name="Google Shape;61;p8"/>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pic>
        <p:nvPicPr>
          <p:cNvPr id="62" name="Google Shape;62;p8"/>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63" name="Shape 63"/>
        <p:cNvGrpSpPr/>
        <p:nvPr/>
      </p:nvGrpSpPr>
      <p:grpSpPr>
        <a:xfrm>
          <a:off x="0" y="0"/>
          <a:ext cx="0" cy="0"/>
          <a:chOff x="0" y="0"/>
          <a:chExt cx="0" cy="0"/>
        </a:xfrm>
      </p:grpSpPr>
      <p:sp>
        <p:nvSpPr>
          <p:cNvPr id="64" name="Google Shape;64;p9"/>
          <p:cNvSpPr txBox="1"/>
          <p:nvPr>
            <p:ph type="title"/>
          </p:nvPr>
        </p:nvSpPr>
        <p:spPr>
          <a:xfrm>
            <a:off x="341425" y="117600"/>
            <a:ext cx="39999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9"/>
          <p:cNvSpPr txBox="1"/>
          <p:nvPr>
            <p:ph idx="1" type="body"/>
          </p:nvPr>
        </p:nvSpPr>
        <p:spPr>
          <a:xfrm>
            <a:off x="410725" y="12468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sp>
        <p:nvSpPr>
          <p:cNvPr id="67" name="Google Shape;67;p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71" name="Google Shape;71;p9"/>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666666"/>
              </a:buClr>
              <a:buSzPts val="1800"/>
              <a:buChar char="●"/>
              <a:defRPr>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1" y="336925"/>
            <a:ext cx="78930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2021-2022 </a:t>
            </a:r>
            <a:endParaRPr b="1"/>
          </a:p>
          <a:p>
            <a:pPr indent="0" lvl="0" marL="0" rtl="0" algn="ctr">
              <a:spcBef>
                <a:spcPts val="0"/>
              </a:spcBef>
              <a:spcAft>
                <a:spcPts val="0"/>
              </a:spcAft>
              <a:buNone/>
            </a:pPr>
            <a:r>
              <a:rPr b="1" lang="en"/>
              <a:t>Junior Presentation</a:t>
            </a:r>
            <a:endParaRPr b="1"/>
          </a:p>
        </p:txBody>
      </p:sp>
      <p:sp>
        <p:nvSpPr>
          <p:cNvPr id="91" name="Google Shape;91;p12"/>
          <p:cNvSpPr txBox="1"/>
          <p:nvPr>
            <p:ph idx="1" type="subTitle"/>
          </p:nvPr>
        </p:nvSpPr>
        <p:spPr>
          <a:xfrm>
            <a:off x="579450" y="2274075"/>
            <a:ext cx="7893000" cy="205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chemeClr val="dk1"/>
                </a:solidFill>
                <a:latin typeface="Roboto"/>
                <a:ea typeface="Roboto"/>
                <a:cs typeface="Roboto"/>
                <a:sym typeface="Roboto"/>
              </a:rPr>
              <a:t>Josh Gordon </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College Access Specialist</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a:p>
            <a:pPr indent="0" lvl="0" marL="0" rtl="0" algn="ctr">
              <a:spcBef>
                <a:spcPts val="0"/>
              </a:spcBef>
              <a:spcAft>
                <a:spcPts val="0"/>
              </a:spcAft>
              <a:buNone/>
            </a:pPr>
            <a:r>
              <a:t/>
            </a:r>
            <a:endParaRPr sz="24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4076825" y="175650"/>
            <a:ext cx="4762500" cy="100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Expectations</a:t>
            </a:r>
            <a:endParaRPr sz="3600"/>
          </a:p>
        </p:txBody>
      </p:sp>
      <p:sp>
        <p:nvSpPr>
          <p:cNvPr id="166" name="Google Shape;166;p21"/>
          <p:cNvSpPr txBox="1"/>
          <p:nvPr>
            <p:ph idx="1" type="body"/>
          </p:nvPr>
        </p:nvSpPr>
        <p:spPr>
          <a:xfrm>
            <a:off x="3272325" y="1129950"/>
            <a:ext cx="5560200" cy="3438900"/>
          </a:xfrm>
          <a:prstGeom prst="rect">
            <a:avLst/>
          </a:prstGeom>
        </p:spPr>
        <p:txBody>
          <a:bodyPr anchorCtr="0" anchor="t" bIns="91425" lIns="91425" spcFirstLastPara="1" rIns="91425" wrap="square" tIns="91425">
            <a:normAutofit fontScale="25000" lnSpcReduction="20000"/>
          </a:bodyPr>
          <a:lstStyle/>
          <a:p>
            <a:pPr indent="0" lvl="0" marL="914400" rtl="0" algn="ctr">
              <a:lnSpc>
                <a:spcPct val="150000"/>
              </a:lnSpc>
              <a:spcBef>
                <a:spcPts val="0"/>
              </a:spcBef>
              <a:spcAft>
                <a:spcPts val="0"/>
              </a:spcAft>
              <a:buNone/>
            </a:pPr>
            <a:r>
              <a:rPr b="1" lang="en" sz="7200"/>
              <a:t>You may not leave ACC campus without first notifying CRCA front desk and Mr. Gordon (who can usually be found in the lobby or library). This includes being picked up by a parent or guardian. </a:t>
            </a:r>
            <a:endParaRPr b="1" sz="7200"/>
          </a:p>
          <a:p>
            <a:pPr indent="0" lvl="0" marL="914400" rtl="0" algn="ctr">
              <a:lnSpc>
                <a:spcPct val="150000"/>
              </a:lnSpc>
              <a:spcBef>
                <a:spcPts val="1200"/>
              </a:spcBef>
              <a:spcAft>
                <a:spcPts val="0"/>
              </a:spcAft>
              <a:buNone/>
            </a:pPr>
            <a:r>
              <a:rPr b="1" lang="en" sz="7200"/>
              <a:t>You may not hang out in the stairwell, outside of the main ACC building, or in your car in the parking lot. </a:t>
            </a:r>
            <a:endParaRPr b="1" sz="7200"/>
          </a:p>
          <a:p>
            <a:pPr indent="0" lvl="0" marL="0" rtl="0" algn="ctr">
              <a:lnSpc>
                <a:spcPct val="150000"/>
              </a:lnSpc>
              <a:spcBef>
                <a:spcPts val="1200"/>
              </a:spcBef>
              <a:spcAft>
                <a:spcPts val="0"/>
              </a:spcAft>
              <a:buNone/>
            </a:pPr>
            <a:r>
              <a:t/>
            </a:r>
            <a:endParaRPr b="1" sz="7200"/>
          </a:p>
          <a:p>
            <a:pPr indent="0" lvl="0" marL="0" rtl="0" algn="l">
              <a:lnSpc>
                <a:spcPct val="150000"/>
              </a:lnSpc>
              <a:spcBef>
                <a:spcPts val="1200"/>
              </a:spcBef>
              <a:spcAft>
                <a:spcPts val="1200"/>
              </a:spcAft>
              <a:buNone/>
            </a:pPr>
            <a:r>
              <a:t/>
            </a:r>
            <a:endParaRPr b="1" sz="1800"/>
          </a:p>
        </p:txBody>
      </p:sp>
      <p:sp>
        <p:nvSpPr>
          <p:cNvPr id="167" name="Google Shape;167;p21"/>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68" name="Google Shape;168;p21"/>
          <p:cNvPicPr preferRelativeResize="0"/>
          <p:nvPr/>
        </p:nvPicPr>
        <p:blipFill>
          <a:blip r:embed="rId3">
            <a:alphaModFix/>
          </a:blip>
          <a:stretch>
            <a:fillRect/>
          </a:stretch>
        </p:blipFill>
        <p:spPr>
          <a:xfrm>
            <a:off x="152400" y="152400"/>
            <a:ext cx="3772025" cy="2342525"/>
          </a:xfrm>
          <a:prstGeom prst="rect">
            <a:avLst/>
          </a:prstGeom>
          <a:noFill/>
          <a:ln>
            <a:noFill/>
          </a:ln>
        </p:spPr>
      </p:pic>
      <p:pic>
        <p:nvPicPr>
          <p:cNvPr id="169" name="Google Shape;169;p21"/>
          <p:cNvPicPr preferRelativeResize="0"/>
          <p:nvPr/>
        </p:nvPicPr>
        <p:blipFill>
          <a:blip r:embed="rId4">
            <a:alphaModFix/>
          </a:blip>
          <a:stretch>
            <a:fillRect/>
          </a:stretch>
        </p:blipFill>
        <p:spPr>
          <a:xfrm>
            <a:off x="148950" y="2675699"/>
            <a:ext cx="3808201" cy="2111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ctrTitle"/>
          </p:nvPr>
        </p:nvSpPr>
        <p:spPr>
          <a:xfrm>
            <a:off x="579451" y="336925"/>
            <a:ext cx="78930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THANK YOU!</a:t>
            </a:r>
            <a:endParaRPr b="1"/>
          </a:p>
        </p:txBody>
      </p:sp>
      <p:sp>
        <p:nvSpPr>
          <p:cNvPr id="175" name="Google Shape;175;p2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Are there 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265500" y="985300"/>
            <a:ext cx="4045200" cy="2540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a:t>What will my school week look like?</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310700" y="262150"/>
            <a:ext cx="4465800" cy="4700700"/>
          </a:xfrm>
          <a:prstGeom prst="rect">
            <a:avLst/>
          </a:prstGeom>
        </p:spPr>
        <p:txBody>
          <a:bodyPr anchorCtr="0" anchor="ctr" bIns="91425" lIns="91425" spcFirstLastPara="1" rIns="91425" wrap="square" tIns="91425">
            <a:normAutofit fontScale="40000" lnSpcReduction="10000"/>
          </a:bodyPr>
          <a:lstStyle/>
          <a:p>
            <a:pPr indent="0" lvl="0" marL="0" rtl="0" algn="ctr">
              <a:spcBef>
                <a:spcPts val="800"/>
              </a:spcBef>
              <a:spcAft>
                <a:spcPts val="0"/>
              </a:spcAft>
              <a:buClr>
                <a:schemeClr val="dk1"/>
              </a:buClr>
              <a:buSzPct val="29333"/>
              <a:buFont typeface="Arial"/>
              <a:buNone/>
            </a:pPr>
            <a:r>
              <a:rPr b="1" lang="en" sz="3750">
                <a:solidFill>
                  <a:srgbClr val="262626"/>
                </a:solidFill>
              </a:rPr>
              <a:t>Juniors are taking classes at an ACC campus Mondays and Wednesdays and are at CRCA on Tuesdays, Thursdays, and Fridays.</a:t>
            </a:r>
            <a:endParaRPr b="1" sz="3750">
              <a:solidFill>
                <a:srgbClr val="262626"/>
              </a:solidFill>
            </a:endParaRPr>
          </a:p>
          <a:p>
            <a:pPr indent="0" lvl="0" marL="0" rtl="0" algn="ctr">
              <a:spcBef>
                <a:spcPts val="600"/>
              </a:spcBef>
              <a:spcAft>
                <a:spcPts val="0"/>
              </a:spcAft>
              <a:buClr>
                <a:schemeClr val="dk1"/>
              </a:buClr>
              <a:buSzPct val="29333"/>
              <a:buFont typeface="Arial"/>
              <a:buNone/>
            </a:pPr>
            <a:r>
              <a:rPr b="1" i="1" lang="en" sz="3750">
                <a:solidFill>
                  <a:srgbClr val="262626"/>
                </a:solidFill>
              </a:rPr>
              <a:t>Juniors are enrolled in the following classes for the FALL semester:</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lang="en" sz="3750">
                <a:solidFill>
                  <a:srgbClr val="83992A"/>
                </a:solidFill>
              </a:rPr>
              <a:t>•</a:t>
            </a:r>
            <a:r>
              <a:rPr b="1" i="1" lang="en" sz="3750">
                <a:solidFill>
                  <a:srgbClr val="262626"/>
                </a:solidFill>
              </a:rPr>
              <a:t>English 1301 with Mr. Laskowski (3 credits)</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lang="en" sz="3750">
                <a:solidFill>
                  <a:srgbClr val="83992A"/>
                </a:solidFill>
              </a:rPr>
              <a:t>•</a:t>
            </a:r>
            <a:r>
              <a:rPr b="1" i="1" lang="en" sz="3750">
                <a:solidFill>
                  <a:srgbClr val="262626"/>
                </a:solidFill>
              </a:rPr>
              <a:t>History 1301 with Dr. Doughty (3 credits)</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lang="en" sz="3750">
                <a:solidFill>
                  <a:srgbClr val="83992A"/>
                </a:solidFill>
              </a:rPr>
              <a:t>•</a:t>
            </a:r>
            <a:r>
              <a:rPr b="1" i="1" lang="en" sz="3750">
                <a:solidFill>
                  <a:srgbClr val="262626"/>
                </a:solidFill>
              </a:rPr>
              <a:t>And Another Class (3 credits)</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i="1" lang="en" sz="3750">
                <a:solidFill>
                  <a:srgbClr val="262626"/>
                </a:solidFill>
              </a:rPr>
              <a:t>Juniors are enrolled in the following classes for the SPRING semester:</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lang="en" sz="3750">
                <a:solidFill>
                  <a:srgbClr val="83992A"/>
                </a:solidFill>
              </a:rPr>
              <a:t>•</a:t>
            </a:r>
            <a:r>
              <a:rPr b="1" i="1" lang="en" sz="3750">
                <a:solidFill>
                  <a:srgbClr val="262626"/>
                </a:solidFill>
              </a:rPr>
              <a:t>English 1302 with Mr. Laskowski (3 credits)</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lang="en" sz="3750">
                <a:solidFill>
                  <a:srgbClr val="83992A"/>
                </a:solidFill>
              </a:rPr>
              <a:t>•</a:t>
            </a:r>
            <a:r>
              <a:rPr b="1" i="1" lang="en" sz="3750">
                <a:solidFill>
                  <a:srgbClr val="262626"/>
                </a:solidFill>
              </a:rPr>
              <a:t>History 1302 with Dr. Doughty (3 credits)</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lang="en" sz="3750">
                <a:solidFill>
                  <a:srgbClr val="83992A"/>
                </a:solidFill>
              </a:rPr>
              <a:t>•</a:t>
            </a:r>
            <a:r>
              <a:rPr b="1" i="1" lang="en" sz="3750">
                <a:solidFill>
                  <a:srgbClr val="262626"/>
                </a:solidFill>
              </a:rPr>
              <a:t>And Another Class (3 credits)</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i="1" lang="en" sz="3750">
                <a:solidFill>
                  <a:srgbClr val="262626"/>
                </a:solidFill>
              </a:rPr>
              <a:t>With a Total of 35 total college credits from all three years</a:t>
            </a:r>
            <a:endParaRPr b="1" i="1" sz="3750">
              <a:solidFill>
                <a:srgbClr val="262626"/>
              </a:solidFill>
            </a:endParaRPr>
          </a:p>
          <a:p>
            <a:pPr indent="0" lvl="0" marL="0" rtl="0" algn="l">
              <a:spcBef>
                <a:spcPts val="6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txBox="1"/>
          <p:nvPr>
            <p:ph type="title"/>
          </p:nvPr>
        </p:nvSpPr>
        <p:spPr>
          <a:xfrm>
            <a:off x="265500" y="1233175"/>
            <a:ext cx="4045200" cy="19758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ctr">
              <a:spcBef>
                <a:spcPts val="0"/>
              </a:spcBef>
              <a:spcAft>
                <a:spcPts val="0"/>
              </a:spcAft>
              <a:buNone/>
            </a:pPr>
            <a:r>
              <a:rPr lang="en"/>
              <a:t>Repeating ACC Courses</a:t>
            </a:r>
            <a:endParaRPr>
              <a:latin typeface="Roboto Condensed"/>
              <a:ea typeface="Roboto Condensed"/>
              <a:cs typeface="Roboto Condensed"/>
              <a:sym typeface="Roboto Condensed"/>
            </a:endParaRPr>
          </a:p>
        </p:txBody>
      </p:sp>
      <p:sp>
        <p:nvSpPr>
          <p:cNvPr id="109" name="Google Shape;109;p14"/>
          <p:cNvSpPr txBox="1"/>
          <p:nvPr>
            <p:ph idx="2" type="body"/>
          </p:nvPr>
        </p:nvSpPr>
        <p:spPr>
          <a:xfrm>
            <a:off x="4203400" y="497175"/>
            <a:ext cx="4573200" cy="4176600"/>
          </a:xfrm>
          <a:prstGeom prst="rect">
            <a:avLst/>
          </a:prstGeom>
        </p:spPr>
        <p:txBody>
          <a:bodyPr anchorCtr="0" anchor="ctr" bIns="91425" lIns="91425" spcFirstLastPara="1" rIns="91425" wrap="square" tIns="91425">
            <a:normAutofit fontScale="25000" lnSpcReduction="20000"/>
          </a:bodyPr>
          <a:lstStyle/>
          <a:p>
            <a:pPr indent="0" lvl="0" marL="0" rtl="0" algn="l">
              <a:lnSpc>
                <a:spcPct val="150000"/>
              </a:lnSpc>
              <a:spcBef>
                <a:spcPts val="700"/>
              </a:spcBef>
              <a:spcAft>
                <a:spcPts val="0"/>
              </a:spcAft>
              <a:buNone/>
            </a:pPr>
            <a:r>
              <a:rPr b="1" lang="en" sz="7200">
                <a:solidFill>
                  <a:srgbClr val="262626"/>
                </a:solidFill>
              </a:rPr>
              <a:t>The cost of courses/ books that are being repeated because the student </a:t>
            </a:r>
            <a:r>
              <a:rPr b="1" lang="en" sz="7200" u="sng">
                <a:solidFill>
                  <a:srgbClr val="262626"/>
                </a:solidFill>
              </a:rPr>
              <a:t>withdrew from, failed, or earned a D </a:t>
            </a:r>
            <a:r>
              <a:rPr b="1" lang="en" sz="7200">
                <a:solidFill>
                  <a:srgbClr val="262626"/>
                </a:solidFill>
              </a:rPr>
              <a:t>in the course the previous semester or year, will be paid by the student and their family.  </a:t>
            </a:r>
            <a:endParaRPr b="1" sz="7200">
              <a:solidFill>
                <a:srgbClr val="262626"/>
              </a:solidFill>
            </a:endParaRPr>
          </a:p>
          <a:p>
            <a:pPr indent="0" lvl="0" marL="0" rtl="0" algn="l">
              <a:lnSpc>
                <a:spcPct val="150000"/>
              </a:lnSpc>
              <a:spcBef>
                <a:spcPts val="700"/>
              </a:spcBef>
              <a:spcAft>
                <a:spcPts val="0"/>
              </a:spcAft>
              <a:buNone/>
            </a:pPr>
            <a:r>
              <a:rPr b="1" lang="en" sz="7200">
                <a:solidFill>
                  <a:srgbClr val="262626"/>
                </a:solidFill>
              </a:rPr>
              <a:t>The current tuition ACC charges CRCA students is $150 per course.</a:t>
            </a:r>
            <a:endParaRPr b="1" sz="7200">
              <a:solidFill>
                <a:srgbClr val="262626"/>
              </a:solidFill>
            </a:endParaRPr>
          </a:p>
          <a:p>
            <a:pPr indent="0" lvl="0" marL="0" rtl="0" algn="l">
              <a:lnSpc>
                <a:spcPct val="150000"/>
              </a:lnSpc>
              <a:spcBef>
                <a:spcPts val="700"/>
              </a:spcBef>
              <a:spcAft>
                <a:spcPts val="0"/>
              </a:spcAft>
              <a:buNone/>
            </a:pPr>
            <a:r>
              <a:rPr b="1" lang="en" sz="7200">
                <a:solidFill>
                  <a:srgbClr val="262626"/>
                </a:solidFill>
              </a:rPr>
              <a:t>Payments for repeated or in lieu of courses, including those taken during the summer, will be made to CRCA and are due by the last day of drop. </a:t>
            </a:r>
            <a:endParaRPr b="1" sz="7200">
              <a:solidFill>
                <a:srgbClr val="262626"/>
              </a:solidFill>
            </a:endParaRPr>
          </a:p>
          <a:p>
            <a:pPr indent="0" lvl="0" marL="0" rtl="0" algn="l">
              <a:lnSpc>
                <a:spcPct val="150000"/>
              </a:lnSpc>
              <a:spcBef>
                <a:spcPts val="600"/>
              </a:spcBef>
              <a:spcAft>
                <a:spcPts val="0"/>
              </a:spcAft>
              <a:buNone/>
            </a:pPr>
            <a:r>
              <a:t/>
            </a:r>
            <a:endParaRPr sz="2800">
              <a:solidFill>
                <a:srgbClr val="262626"/>
              </a:solidFill>
            </a:endParaRPr>
          </a:p>
          <a:p>
            <a:pPr indent="0" lvl="0" marL="0" rtl="0" algn="l">
              <a:lnSpc>
                <a:spcPct val="150000"/>
              </a:lnSpc>
              <a:spcBef>
                <a:spcPts val="6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1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txBox="1"/>
          <p:nvPr>
            <p:ph type="title"/>
          </p:nvPr>
        </p:nvSpPr>
        <p:spPr>
          <a:xfrm>
            <a:off x="265500" y="849725"/>
            <a:ext cx="4045200" cy="27210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a:t>Satisfactory Academic </a:t>
            </a:r>
            <a:endParaRPr/>
          </a:p>
          <a:p>
            <a:pPr indent="0" lvl="0" marL="0" rtl="0" algn="ctr">
              <a:spcBef>
                <a:spcPts val="0"/>
              </a:spcBef>
              <a:spcAft>
                <a:spcPts val="0"/>
              </a:spcAft>
              <a:buNone/>
            </a:pPr>
            <a:r>
              <a:rPr lang="en"/>
              <a:t>Progress</a:t>
            </a:r>
            <a:endParaRPr/>
          </a:p>
          <a:p>
            <a:pPr indent="0" lvl="0" marL="0" rtl="0" algn="ctr">
              <a:spcBef>
                <a:spcPts val="0"/>
              </a:spcBef>
              <a:spcAft>
                <a:spcPts val="0"/>
              </a:spcAft>
              <a:buNone/>
            </a:pPr>
            <a:r>
              <a:rPr lang="en"/>
              <a:t>(SAP)</a:t>
            </a:r>
            <a:endParaRPr/>
          </a:p>
        </p:txBody>
      </p:sp>
      <p:sp>
        <p:nvSpPr>
          <p:cNvPr id="118" name="Google Shape;118;p15"/>
          <p:cNvSpPr txBox="1"/>
          <p:nvPr>
            <p:ph idx="2" type="body"/>
          </p:nvPr>
        </p:nvSpPr>
        <p:spPr>
          <a:xfrm>
            <a:off x="3796600" y="768350"/>
            <a:ext cx="4980000" cy="3905400"/>
          </a:xfrm>
          <a:prstGeom prst="rect">
            <a:avLst/>
          </a:prstGeom>
        </p:spPr>
        <p:txBody>
          <a:bodyPr anchorCtr="0" anchor="ctr" bIns="91425" lIns="91425" spcFirstLastPara="1" rIns="91425" wrap="square" tIns="91425">
            <a:normAutofit fontScale="25000" lnSpcReduction="20000"/>
          </a:bodyPr>
          <a:lstStyle/>
          <a:p>
            <a:pPr indent="0" lvl="0" marL="0" rtl="0" algn="ctr">
              <a:lnSpc>
                <a:spcPct val="200000"/>
              </a:lnSpc>
              <a:spcBef>
                <a:spcPts val="700"/>
              </a:spcBef>
              <a:spcAft>
                <a:spcPts val="0"/>
              </a:spcAft>
              <a:buNone/>
            </a:pPr>
            <a:r>
              <a:rPr b="1" lang="en" sz="7200">
                <a:solidFill>
                  <a:srgbClr val="262626"/>
                </a:solidFill>
              </a:rPr>
              <a:t>It is absolutely essential that your student maintains or achieves the following in order to qualify for state and federal financial aid for their undergraduate college education:</a:t>
            </a:r>
            <a:endParaRPr b="1" sz="7200">
              <a:solidFill>
                <a:srgbClr val="262626"/>
              </a:solidFill>
            </a:endParaRPr>
          </a:p>
          <a:p>
            <a:pPr indent="-342900" lvl="0" marL="457200" rtl="0" algn="ctr">
              <a:lnSpc>
                <a:spcPct val="200000"/>
              </a:lnSpc>
              <a:spcBef>
                <a:spcPts val="700"/>
              </a:spcBef>
              <a:spcAft>
                <a:spcPts val="0"/>
              </a:spcAft>
              <a:buClr>
                <a:srgbClr val="262626"/>
              </a:buClr>
              <a:buSzPct val="100000"/>
              <a:buChar char="❖"/>
            </a:pPr>
            <a:r>
              <a:rPr b="1" lang="en" sz="7200">
                <a:solidFill>
                  <a:srgbClr val="262626"/>
                </a:solidFill>
              </a:rPr>
              <a:t>A MINIMUM of 2.0 GPA</a:t>
            </a:r>
            <a:endParaRPr b="1" sz="7200">
              <a:solidFill>
                <a:srgbClr val="262626"/>
              </a:solidFill>
            </a:endParaRPr>
          </a:p>
          <a:p>
            <a:pPr indent="-342900" lvl="0" marL="457200" rtl="0" algn="ctr">
              <a:lnSpc>
                <a:spcPct val="200000"/>
              </a:lnSpc>
              <a:spcBef>
                <a:spcPts val="0"/>
              </a:spcBef>
              <a:spcAft>
                <a:spcPts val="0"/>
              </a:spcAft>
              <a:buClr>
                <a:srgbClr val="262626"/>
              </a:buClr>
              <a:buSzPct val="100000"/>
              <a:buChar char="❖"/>
            </a:pPr>
            <a:r>
              <a:rPr b="1" lang="en" sz="7200">
                <a:solidFill>
                  <a:srgbClr val="262626"/>
                </a:solidFill>
              </a:rPr>
              <a:t>A MINIMUM of a 67% Completion Rate</a:t>
            </a:r>
            <a:endParaRPr b="1" sz="7200">
              <a:solidFill>
                <a:srgbClr val="262626"/>
              </a:solidFill>
            </a:endParaRPr>
          </a:p>
          <a:p>
            <a:pPr indent="0" lvl="0" marL="0" rtl="0" algn="l">
              <a:spcBef>
                <a:spcPts val="700"/>
              </a:spcBef>
              <a:spcAft>
                <a:spcPts val="0"/>
              </a:spcAft>
              <a:buNone/>
            </a:pPr>
            <a:r>
              <a:t/>
            </a:r>
            <a:endParaRPr sz="7200">
              <a:solidFill>
                <a:srgbClr val="262626"/>
              </a:solidFill>
            </a:endParaRPr>
          </a:p>
          <a:p>
            <a:pPr indent="0" lvl="0" marL="0" rtl="0" algn="l">
              <a:spcBef>
                <a:spcPts val="600"/>
              </a:spcBef>
              <a:spcAft>
                <a:spcPts val="0"/>
              </a:spcAft>
              <a:buNone/>
            </a:pPr>
            <a:r>
              <a:t/>
            </a:r>
            <a:endParaRPr sz="2800">
              <a:solidFill>
                <a:srgbClr val="262626"/>
              </a:solidFill>
            </a:endParaRPr>
          </a:p>
          <a:p>
            <a:pPr indent="0" lvl="0" marL="0" rtl="0" algn="l">
              <a:spcBef>
                <a:spcPts val="6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4076825" y="175650"/>
            <a:ext cx="4762500" cy="80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Junior Expectations</a:t>
            </a:r>
            <a:endParaRPr sz="3600"/>
          </a:p>
        </p:txBody>
      </p:sp>
      <p:sp>
        <p:nvSpPr>
          <p:cNvPr id="124" name="Google Shape;124;p16"/>
          <p:cNvSpPr txBox="1"/>
          <p:nvPr>
            <p:ph idx="1" type="body"/>
          </p:nvPr>
        </p:nvSpPr>
        <p:spPr>
          <a:xfrm>
            <a:off x="4113000" y="931350"/>
            <a:ext cx="4719300" cy="3637500"/>
          </a:xfrm>
          <a:prstGeom prst="rect">
            <a:avLst/>
          </a:prstGeom>
        </p:spPr>
        <p:txBody>
          <a:bodyPr anchorCtr="0" anchor="t" bIns="91425" lIns="91425" spcFirstLastPara="1" rIns="91425" wrap="square" tIns="91425">
            <a:normAutofit fontScale="25000" lnSpcReduction="20000"/>
          </a:bodyPr>
          <a:lstStyle/>
          <a:p>
            <a:pPr indent="0" lvl="0" marL="0" rtl="0" algn="ctr">
              <a:lnSpc>
                <a:spcPct val="150000"/>
              </a:lnSpc>
              <a:spcBef>
                <a:spcPts val="0"/>
              </a:spcBef>
              <a:spcAft>
                <a:spcPts val="0"/>
              </a:spcAft>
              <a:buNone/>
            </a:pPr>
            <a:r>
              <a:rPr b="1" lang="en" sz="7200"/>
              <a:t>My main </a:t>
            </a:r>
            <a:r>
              <a:rPr b="1" lang="en" sz="7200"/>
              <a:t>responsibility</a:t>
            </a:r>
            <a:r>
              <a:rPr b="1" lang="en" sz="7200"/>
              <a:t> is to assist you in transitioning from a K-12 student to an adult/ college student. </a:t>
            </a:r>
            <a:endParaRPr b="1" sz="7200"/>
          </a:p>
          <a:p>
            <a:pPr indent="0" lvl="0" marL="0" rtl="0" algn="ctr">
              <a:lnSpc>
                <a:spcPct val="150000"/>
              </a:lnSpc>
              <a:spcBef>
                <a:spcPts val="1200"/>
              </a:spcBef>
              <a:spcAft>
                <a:spcPts val="0"/>
              </a:spcAft>
              <a:buNone/>
            </a:pPr>
            <a:r>
              <a:rPr b="1" lang="en" sz="7200"/>
              <a:t>So I will treat you like an adult at ACC. </a:t>
            </a:r>
            <a:endParaRPr b="1" sz="7200"/>
          </a:p>
          <a:p>
            <a:pPr indent="0" lvl="0" marL="0" rtl="0" algn="ctr">
              <a:lnSpc>
                <a:spcPct val="150000"/>
              </a:lnSpc>
              <a:spcBef>
                <a:spcPts val="1200"/>
              </a:spcBef>
              <a:spcAft>
                <a:spcPts val="0"/>
              </a:spcAft>
              <a:buNone/>
            </a:pPr>
            <a:r>
              <a:rPr b="1" lang="en" sz="7200"/>
              <a:t>The Bus leaves CRCA at 9AM. If you are running late, please call the front office. You may be responsible for finding your own transportation to Elgin.</a:t>
            </a:r>
            <a:endParaRPr b="1" sz="7200"/>
          </a:p>
          <a:p>
            <a:pPr indent="0" lvl="0" marL="0" rtl="0" algn="ctr">
              <a:lnSpc>
                <a:spcPct val="150000"/>
              </a:lnSpc>
              <a:spcBef>
                <a:spcPts val="1200"/>
              </a:spcBef>
              <a:spcAft>
                <a:spcPts val="0"/>
              </a:spcAft>
              <a:buNone/>
            </a:pPr>
            <a:r>
              <a:t/>
            </a:r>
            <a:endParaRPr b="1" sz="7200"/>
          </a:p>
          <a:p>
            <a:pPr indent="0" lvl="0" marL="0" rtl="0" algn="l">
              <a:lnSpc>
                <a:spcPct val="150000"/>
              </a:lnSpc>
              <a:spcBef>
                <a:spcPts val="1200"/>
              </a:spcBef>
              <a:spcAft>
                <a:spcPts val="1200"/>
              </a:spcAft>
              <a:buNone/>
            </a:pPr>
            <a:r>
              <a:t/>
            </a:r>
            <a:endParaRPr b="1" sz="1800"/>
          </a:p>
        </p:txBody>
      </p:sp>
      <p:sp>
        <p:nvSpPr>
          <p:cNvPr id="125" name="Google Shape;125;p16"/>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26" name="Google Shape;126;p16"/>
          <p:cNvPicPr preferRelativeResize="0"/>
          <p:nvPr/>
        </p:nvPicPr>
        <p:blipFill>
          <a:blip r:embed="rId3">
            <a:alphaModFix/>
          </a:blip>
          <a:stretch>
            <a:fillRect/>
          </a:stretch>
        </p:blipFill>
        <p:spPr>
          <a:xfrm>
            <a:off x="152400" y="1627125"/>
            <a:ext cx="3599000" cy="2350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4076825" y="175650"/>
            <a:ext cx="4762500" cy="80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Junior Expectations</a:t>
            </a:r>
            <a:endParaRPr sz="3600"/>
          </a:p>
        </p:txBody>
      </p:sp>
      <p:sp>
        <p:nvSpPr>
          <p:cNvPr id="132" name="Google Shape;132;p17"/>
          <p:cNvSpPr txBox="1"/>
          <p:nvPr>
            <p:ph idx="1" type="body"/>
          </p:nvPr>
        </p:nvSpPr>
        <p:spPr>
          <a:xfrm>
            <a:off x="4113000" y="1129950"/>
            <a:ext cx="4719300" cy="3358800"/>
          </a:xfrm>
          <a:prstGeom prst="rect">
            <a:avLst/>
          </a:prstGeom>
        </p:spPr>
        <p:txBody>
          <a:bodyPr anchorCtr="0" anchor="t" bIns="91425" lIns="91425" spcFirstLastPara="1" rIns="91425" wrap="square" tIns="91425">
            <a:normAutofit fontScale="25000" lnSpcReduction="20000"/>
          </a:bodyPr>
          <a:lstStyle/>
          <a:p>
            <a:pPr indent="0" lvl="0" marL="0" rtl="0" algn="ctr">
              <a:lnSpc>
                <a:spcPct val="150000"/>
              </a:lnSpc>
              <a:spcBef>
                <a:spcPts val="0"/>
              </a:spcBef>
              <a:spcAft>
                <a:spcPts val="0"/>
              </a:spcAft>
              <a:buNone/>
            </a:pPr>
            <a:r>
              <a:rPr b="1" lang="en" sz="7200"/>
              <a:t>Keep the bus clean. If you don’t clean up your mess, I have to. </a:t>
            </a:r>
            <a:endParaRPr b="1" sz="7200"/>
          </a:p>
          <a:p>
            <a:pPr indent="0" lvl="0" marL="457200" rtl="0" algn="ctr">
              <a:lnSpc>
                <a:spcPct val="150000"/>
              </a:lnSpc>
              <a:spcBef>
                <a:spcPts val="1200"/>
              </a:spcBef>
              <a:spcAft>
                <a:spcPts val="0"/>
              </a:spcAft>
              <a:buNone/>
            </a:pPr>
            <a:r>
              <a:rPr b="1" lang="en" sz="7200"/>
              <a:t>The bus will leave ACC at 2:55 PM from where Mr. Gordon drops you off. </a:t>
            </a:r>
            <a:endParaRPr b="1" sz="7200"/>
          </a:p>
          <a:p>
            <a:pPr indent="0" lvl="0" marL="457200" rtl="0" algn="ctr">
              <a:lnSpc>
                <a:spcPct val="150000"/>
              </a:lnSpc>
              <a:spcBef>
                <a:spcPts val="1200"/>
              </a:spcBef>
              <a:spcAft>
                <a:spcPts val="0"/>
              </a:spcAft>
              <a:buNone/>
            </a:pPr>
            <a:r>
              <a:rPr b="1" lang="en" sz="7200"/>
              <a:t>You are able to drive yourself, but you must present your license and insurance to the front desk. </a:t>
            </a:r>
            <a:endParaRPr b="1" sz="7200"/>
          </a:p>
          <a:p>
            <a:pPr indent="0" lvl="0" marL="457200" rtl="0" algn="l">
              <a:lnSpc>
                <a:spcPct val="150000"/>
              </a:lnSpc>
              <a:spcBef>
                <a:spcPts val="1200"/>
              </a:spcBef>
              <a:spcAft>
                <a:spcPts val="0"/>
              </a:spcAft>
              <a:buNone/>
            </a:pPr>
            <a:r>
              <a:t/>
            </a:r>
            <a:endParaRPr b="1" sz="7200"/>
          </a:p>
          <a:p>
            <a:pPr indent="0" lvl="0" marL="0" rtl="0" algn="l">
              <a:lnSpc>
                <a:spcPct val="150000"/>
              </a:lnSpc>
              <a:spcBef>
                <a:spcPts val="1200"/>
              </a:spcBef>
              <a:spcAft>
                <a:spcPts val="1200"/>
              </a:spcAft>
              <a:buNone/>
            </a:pPr>
            <a:r>
              <a:t/>
            </a:r>
            <a:endParaRPr b="1" sz="1800"/>
          </a:p>
        </p:txBody>
      </p:sp>
      <p:sp>
        <p:nvSpPr>
          <p:cNvPr id="133" name="Google Shape;133;p17"/>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34" name="Google Shape;134;p17"/>
          <p:cNvPicPr preferRelativeResize="0"/>
          <p:nvPr/>
        </p:nvPicPr>
        <p:blipFill>
          <a:blip r:embed="rId3">
            <a:alphaModFix/>
          </a:blip>
          <a:stretch>
            <a:fillRect/>
          </a:stretch>
        </p:blipFill>
        <p:spPr>
          <a:xfrm>
            <a:off x="152400" y="152400"/>
            <a:ext cx="2279666" cy="1709750"/>
          </a:xfrm>
          <a:prstGeom prst="rect">
            <a:avLst/>
          </a:prstGeom>
          <a:noFill/>
          <a:ln>
            <a:noFill/>
          </a:ln>
        </p:spPr>
      </p:pic>
      <p:pic>
        <p:nvPicPr>
          <p:cNvPr id="135" name="Google Shape;135;p17"/>
          <p:cNvPicPr preferRelativeResize="0"/>
          <p:nvPr/>
        </p:nvPicPr>
        <p:blipFill>
          <a:blip r:embed="rId4">
            <a:alphaModFix/>
          </a:blip>
          <a:stretch>
            <a:fillRect/>
          </a:stretch>
        </p:blipFill>
        <p:spPr>
          <a:xfrm>
            <a:off x="278975" y="2142375"/>
            <a:ext cx="3644200" cy="1987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type="title"/>
          </p:nvPr>
        </p:nvSpPr>
        <p:spPr>
          <a:xfrm>
            <a:off x="4076825" y="175650"/>
            <a:ext cx="4762500" cy="80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Expectations</a:t>
            </a:r>
            <a:endParaRPr sz="3600"/>
          </a:p>
        </p:txBody>
      </p:sp>
      <p:sp>
        <p:nvSpPr>
          <p:cNvPr id="141" name="Google Shape;141;p18"/>
          <p:cNvSpPr txBox="1"/>
          <p:nvPr>
            <p:ph idx="1" type="body"/>
          </p:nvPr>
        </p:nvSpPr>
        <p:spPr>
          <a:xfrm>
            <a:off x="4113000" y="976350"/>
            <a:ext cx="4719300" cy="3512400"/>
          </a:xfrm>
          <a:prstGeom prst="rect">
            <a:avLst/>
          </a:prstGeom>
        </p:spPr>
        <p:txBody>
          <a:bodyPr anchorCtr="0" anchor="t" bIns="91425" lIns="91425" spcFirstLastPara="1" rIns="91425" wrap="square" tIns="91425">
            <a:normAutofit fontScale="25000" lnSpcReduction="20000"/>
          </a:bodyPr>
          <a:lstStyle/>
          <a:p>
            <a:pPr indent="-342900" lvl="0" marL="457200" rtl="0" algn="ctr">
              <a:lnSpc>
                <a:spcPct val="150000"/>
              </a:lnSpc>
              <a:spcBef>
                <a:spcPts val="0"/>
              </a:spcBef>
              <a:spcAft>
                <a:spcPts val="0"/>
              </a:spcAft>
              <a:buSzPct val="100000"/>
              <a:buChar char="❖"/>
            </a:pPr>
            <a:r>
              <a:rPr b="1" lang="en" sz="7200"/>
              <a:t>Check your ACC emails and syllabus on a daily basis</a:t>
            </a:r>
            <a:endParaRPr b="1" sz="7200"/>
          </a:p>
          <a:p>
            <a:pPr indent="-342900" lvl="0" marL="457200" rtl="0" algn="ctr">
              <a:lnSpc>
                <a:spcPct val="150000"/>
              </a:lnSpc>
              <a:spcBef>
                <a:spcPts val="0"/>
              </a:spcBef>
              <a:spcAft>
                <a:spcPts val="0"/>
              </a:spcAft>
              <a:buSzPct val="100000"/>
              <a:buChar char="❖"/>
            </a:pPr>
            <a:r>
              <a:rPr b="1" lang="en" sz="7200"/>
              <a:t>Be aware of deadlines. Use a day planner</a:t>
            </a:r>
            <a:endParaRPr b="1" sz="7200"/>
          </a:p>
          <a:p>
            <a:pPr indent="-342900" lvl="0" marL="457200" rtl="0" algn="ctr">
              <a:lnSpc>
                <a:spcPct val="150000"/>
              </a:lnSpc>
              <a:spcBef>
                <a:spcPts val="0"/>
              </a:spcBef>
              <a:spcAft>
                <a:spcPts val="0"/>
              </a:spcAft>
              <a:buSzPct val="100000"/>
              <a:buChar char="❖"/>
            </a:pPr>
            <a:r>
              <a:rPr b="1" lang="en" sz="7200"/>
              <a:t>Be Prepared</a:t>
            </a:r>
            <a:endParaRPr b="1" sz="7200"/>
          </a:p>
          <a:p>
            <a:pPr indent="-342900" lvl="0" marL="457200" rtl="0" algn="ctr">
              <a:lnSpc>
                <a:spcPct val="150000"/>
              </a:lnSpc>
              <a:spcBef>
                <a:spcPts val="0"/>
              </a:spcBef>
              <a:spcAft>
                <a:spcPts val="0"/>
              </a:spcAft>
              <a:buSzPct val="100000"/>
              <a:buChar char="❖"/>
            </a:pPr>
            <a:r>
              <a:rPr b="1" lang="en" sz="7200"/>
              <a:t>Be On-time to class and only leave class if you absolutely have to.</a:t>
            </a:r>
            <a:endParaRPr b="1" sz="7200"/>
          </a:p>
          <a:p>
            <a:pPr indent="-342900" lvl="0" marL="457200" rtl="0" algn="ctr">
              <a:lnSpc>
                <a:spcPct val="150000"/>
              </a:lnSpc>
              <a:spcBef>
                <a:spcPts val="0"/>
              </a:spcBef>
              <a:spcAft>
                <a:spcPts val="0"/>
              </a:spcAft>
              <a:buSzPct val="100000"/>
              <a:buChar char="❖"/>
            </a:pPr>
            <a:r>
              <a:rPr b="1" lang="en" sz="7200"/>
              <a:t>And pay attention in class. Cellphones and earbuds should be turned off and in your backpack.</a:t>
            </a:r>
            <a:endParaRPr b="1" sz="1800"/>
          </a:p>
        </p:txBody>
      </p:sp>
      <p:sp>
        <p:nvSpPr>
          <p:cNvPr id="142" name="Google Shape;142;p18"/>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43" name="Google Shape;143;p18"/>
          <p:cNvPicPr preferRelativeResize="0"/>
          <p:nvPr/>
        </p:nvPicPr>
        <p:blipFill>
          <a:blip r:embed="rId3">
            <a:alphaModFix/>
          </a:blip>
          <a:stretch>
            <a:fillRect/>
          </a:stretch>
        </p:blipFill>
        <p:spPr>
          <a:xfrm>
            <a:off x="374075" y="432625"/>
            <a:ext cx="3702744" cy="4184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4076825" y="175650"/>
            <a:ext cx="4762500" cy="80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Expectations</a:t>
            </a:r>
            <a:endParaRPr sz="3600"/>
          </a:p>
        </p:txBody>
      </p:sp>
      <p:sp>
        <p:nvSpPr>
          <p:cNvPr id="149" name="Google Shape;149;p19"/>
          <p:cNvSpPr txBox="1"/>
          <p:nvPr>
            <p:ph idx="1" type="body"/>
          </p:nvPr>
        </p:nvSpPr>
        <p:spPr>
          <a:xfrm>
            <a:off x="4113000" y="976350"/>
            <a:ext cx="4719300" cy="3512400"/>
          </a:xfrm>
          <a:prstGeom prst="rect">
            <a:avLst/>
          </a:prstGeom>
        </p:spPr>
        <p:txBody>
          <a:bodyPr anchorCtr="0" anchor="t" bIns="91425" lIns="91425" spcFirstLastPara="1" rIns="91425" wrap="square" tIns="91425">
            <a:normAutofit fontScale="25000"/>
          </a:bodyPr>
          <a:lstStyle/>
          <a:p>
            <a:pPr indent="0" lvl="0" marL="0" rtl="0" algn="l">
              <a:lnSpc>
                <a:spcPct val="150000"/>
              </a:lnSpc>
              <a:spcBef>
                <a:spcPts val="0"/>
              </a:spcBef>
              <a:spcAft>
                <a:spcPts val="0"/>
              </a:spcAft>
              <a:buNone/>
            </a:pPr>
            <a:r>
              <a:t/>
            </a:r>
            <a:endParaRPr b="1" sz="7200"/>
          </a:p>
          <a:p>
            <a:pPr indent="0" lvl="0" marL="0" rtl="0" algn="ctr">
              <a:lnSpc>
                <a:spcPct val="150000"/>
              </a:lnSpc>
              <a:spcBef>
                <a:spcPts val="1200"/>
              </a:spcBef>
              <a:spcAft>
                <a:spcPts val="0"/>
              </a:spcAft>
              <a:buNone/>
            </a:pPr>
            <a:r>
              <a:rPr b="1" lang="en" sz="7200"/>
              <a:t>Remember no lunch is provided at ACC. If you would like a sack lunch, please speak with cafeteria staff or Mr. Gordon. </a:t>
            </a:r>
            <a:endParaRPr b="1" sz="7200"/>
          </a:p>
          <a:p>
            <a:pPr indent="0" lvl="0" marL="0" rtl="0" algn="ctr">
              <a:lnSpc>
                <a:spcPct val="150000"/>
              </a:lnSpc>
              <a:spcBef>
                <a:spcPts val="1200"/>
              </a:spcBef>
              <a:spcAft>
                <a:spcPts val="0"/>
              </a:spcAft>
              <a:buNone/>
            </a:pPr>
            <a:r>
              <a:rPr b="1" lang="en" sz="7200"/>
              <a:t>There is a vending machine, but it can have long lines and be expensive. </a:t>
            </a:r>
            <a:endParaRPr b="1" sz="7200"/>
          </a:p>
          <a:p>
            <a:pPr indent="0" lvl="0" marL="0" rtl="0" algn="l">
              <a:lnSpc>
                <a:spcPct val="150000"/>
              </a:lnSpc>
              <a:spcBef>
                <a:spcPts val="1200"/>
              </a:spcBef>
              <a:spcAft>
                <a:spcPts val="1200"/>
              </a:spcAft>
              <a:buNone/>
            </a:pPr>
            <a:r>
              <a:t/>
            </a:r>
            <a:endParaRPr b="1" sz="1800"/>
          </a:p>
        </p:txBody>
      </p:sp>
      <p:sp>
        <p:nvSpPr>
          <p:cNvPr id="150" name="Google Shape;150;p19"/>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51" name="Google Shape;151;p19"/>
          <p:cNvPicPr preferRelativeResize="0"/>
          <p:nvPr/>
        </p:nvPicPr>
        <p:blipFill>
          <a:blip r:embed="rId3">
            <a:alphaModFix/>
          </a:blip>
          <a:stretch>
            <a:fillRect/>
          </a:stretch>
        </p:blipFill>
        <p:spPr>
          <a:xfrm>
            <a:off x="374075" y="432625"/>
            <a:ext cx="3702744" cy="4184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4076825" y="175650"/>
            <a:ext cx="4762500" cy="100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a:t>
            </a:r>
            <a:r>
              <a:rPr lang="en" sz="3600"/>
              <a:t>Expectations</a:t>
            </a:r>
            <a:endParaRPr sz="3600"/>
          </a:p>
        </p:txBody>
      </p:sp>
      <p:sp>
        <p:nvSpPr>
          <p:cNvPr id="157" name="Google Shape;157;p20"/>
          <p:cNvSpPr txBox="1"/>
          <p:nvPr>
            <p:ph idx="1" type="body"/>
          </p:nvPr>
        </p:nvSpPr>
        <p:spPr>
          <a:xfrm>
            <a:off x="4113000" y="1129950"/>
            <a:ext cx="4719300" cy="3438900"/>
          </a:xfrm>
          <a:prstGeom prst="rect">
            <a:avLst/>
          </a:prstGeom>
        </p:spPr>
        <p:txBody>
          <a:bodyPr anchorCtr="0" anchor="t" bIns="91425" lIns="91425" spcFirstLastPara="1" rIns="91425" wrap="square" tIns="91425">
            <a:normAutofit fontScale="25000" lnSpcReduction="20000"/>
          </a:bodyPr>
          <a:lstStyle/>
          <a:p>
            <a:pPr indent="0" lvl="0" marL="457200" rtl="0" algn="ctr">
              <a:lnSpc>
                <a:spcPct val="150000"/>
              </a:lnSpc>
              <a:spcBef>
                <a:spcPts val="0"/>
              </a:spcBef>
              <a:spcAft>
                <a:spcPts val="0"/>
              </a:spcAft>
              <a:buNone/>
            </a:pPr>
            <a:r>
              <a:rPr b="1" lang="en" sz="7200"/>
              <a:t>At ACC Elgin, you may be in the following areas: </a:t>
            </a:r>
            <a:endParaRPr b="1" sz="7200"/>
          </a:p>
          <a:p>
            <a:pPr indent="-342900" lvl="0" marL="457200" rtl="0" algn="ctr">
              <a:lnSpc>
                <a:spcPct val="150000"/>
              </a:lnSpc>
              <a:spcBef>
                <a:spcPts val="1200"/>
              </a:spcBef>
              <a:spcAft>
                <a:spcPts val="0"/>
              </a:spcAft>
              <a:buSzPct val="100000"/>
              <a:buAutoNum type="arabicPeriod"/>
            </a:pPr>
            <a:r>
              <a:rPr b="1" lang="en" sz="7200"/>
              <a:t>The Library</a:t>
            </a:r>
            <a:endParaRPr b="1" sz="7200"/>
          </a:p>
          <a:p>
            <a:pPr indent="-342900" lvl="0" marL="457200" rtl="0" algn="ctr">
              <a:lnSpc>
                <a:spcPct val="150000"/>
              </a:lnSpc>
              <a:spcBef>
                <a:spcPts val="0"/>
              </a:spcBef>
              <a:spcAft>
                <a:spcPts val="0"/>
              </a:spcAft>
              <a:buSzPct val="100000"/>
              <a:buAutoNum type="arabicPeriod"/>
            </a:pPr>
            <a:r>
              <a:rPr b="1" lang="en" sz="7200"/>
              <a:t>The Learning Lab</a:t>
            </a:r>
            <a:endParaRPr b="1" sz="7200"/>
          </a:p>
          <a:p>
            <a:pPr indent="-342900" lvl="0" marL="457200" rtl="0" algn="ctr">
              <a:lnSpc>
                <a:spcPct val="150000"/>
              </a:lnSpc>
              <a:spcBef>
                <a:spcPts val="0"/>
              </a:spcBef>
              <a:spcAft>
                <a:spcPts val="0"/>
              </a:spcAft>
              <a:buSzPct val="100000"/>
              <a:buAutoNum type="arabicPeriod"/>
            </a:pPr>
            <a:r>
              <a:rPr b="1" lang="en" sz="7200"/>
              <a:t>The Student Life Center or in the breezeway outside of the Student Life Center</a:t>
            </a:r>
            <a:endParaRPr b="1" sz="7200"/>
          </a:p>
          <a:p>
            <a:pPr indent="-342900" lvl="0" marL="457200" rtl="0" algn="ctr">
              <a:lnSpc>
                <a:spcPct val="150000"/>
              </a:lnSpc>
              <a:spcBef>
                <a:spcPts val="0"/>
              </a:spcBef>
              <a:spcAft>
                <a:spcPts val="0"/>
              </a:spcAft>
              <a:buSzPct val="100000"/>
              <a:buAutoNum type="arabicPeriod"/>
            </a:pPr>
            <a:r>
              <a:rPr b="1" lang="en" sz="7200"/>
              <a:t>The Computer Lab</a:t>
            </a:r>
            <a:endParaRPr b="1" sz="7200"/>
          </a:p>
          <a:p>
            <a:pPr indent="-342900" lvl="0" marL="457200" rtl="0" algn="ctr">
              <a:lnSpc>
                <a:spcPct val="150000"/>
              </a:lnSpc>
              <a:spcBef>
                <a:spcPts val="0"/>
              </a:spcBef>
              <a:spcAft>
                <a:spcPts val="0"/>
              </a:spcAft>
              <a:buSzPct val="100000"/>
              <a:buAutoNum type="arabicPeriod"/>
            </a:pPr>
            <a:r>
              <a:rPr b="1" lang="en" sz="7200"/>
              <a:t>Student Services Office</a:t>
            </a:r>
            <a:endParaRPr b="1" sz="7200"/>
          </a:p>
          <a:p>
            <a:pPr indent="0" lvl="0" marL="0" rtl="0" algn="ctr">
              <a:lnSpc>
                <a:spcPct val="150000"/>
              </a:lnSpc>
              <a:spcBef>
                <a:spcPts val="1200"/>
              </a:spcBef>
              <a:spcAft>
                <a:spcPts val="0"/>
              </a:spcAft>
              <a:buNone/>
            </a:pPr>
            <a:r>
              <a:t/>
            </a:r>
            <a:endParaRPr b="1" sz="7200"/>
          </a:p>
          <a:p>
            <a:pPr indent="0" lvl="0" marL="0" rtl="0" algn="l">
              <a:lnSpc>
                <a:spcPct val="150000"/>
              </a:lnSpc>
              <a:spcBef>
                <a:spcPts val="1200"/>
              </a:spcBef>
              <a:spcAft>
                <a:spcPts val="1200"/>
              </a:spcAft>
              <a:buNone/>
            </a:pPr>
            <a:r>
              <a:t/>
            </a:r>
            <a:endParaRPr b="1" sz="1800"/>
          </a:p>
        </p:txBody>
      </p:sp>
      <p:sp>
        <p:nvSpPr>
          <p:cNvPr id="158" name="Google Shape;158;p20"/>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59" name="Google Shape;159;p20"/>
          <p:cNvPicPr preferRelativeResize="0"/>
          <p:nvPr/>
        </p:nvPicPr>
        <p:blipFill>
          <a:blip r:embed="rId3">
            <a:alphaModFix/>
          </a:blip>
          <a:stretch>
            <a:fillRect/>
          </a:stretch>
        </p:blipFill>
        <p:spPr>
          <a:xfrm>
            <a:off x="148950" y="175650"/>
            <a:ext cx="3808200" cy="2172957"/>
          </a:xfrm>
          <a:prstGeom prst="rect">
            <a:avLst/>
          </a:prstGeom>
          <a:noFill/>
          <a:ln>
            <a:noFill/>
          </a:ln>
        </p:spPr>
      </p:pic>
      <p:pic>
        <p:nvPicPr>
          <p:cNvPr id="160" name="Google Shape;160;p20"/>
          <p:cNvPicPr preferRelativeResize="0"/>
          <p:nvPr/>
        </p:nvPicPr>
        <p:blipFill>
          <a:blip r:embed="rId4">
            <a:alphaModFix/>
          </a:blip>
          <a:stretch>
            <a:fillRect/>
          </a:stretch>
        </p:blipFill>
        <p:spPr>
          <a:xfrm>
            <a:off x="152400" y="2501000"/>
            <a:ext cx="3808201" cy="2380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